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82" r:id="rId5"/>
    <p:sldId id="259" r:id="rId6"/>
    <p:sldId id="261" r:id="rId7"/>
    <p:sldId id="262" r:id="rId8"/>
    <p:sldId id="276" r:id="rId9"/>
    <p:sldId id="263" r:id="rId10"/>
    <p:sldId id="264" r:id="rId11"/>
    <p:sldId id="277" r:id="rId12"/>
    <p:sldId id="265" r:id="rId13"/>
    <p:sldId id="266" r:id="rId14"/>
    <p:sldId id="278" r:id="rId15"/>
    <p:sldId id="267" r:id="rId16"/>
    <p:sldId id="268" r:id="rId17"/>
    <p:sldId id="272" r:id="rId18"/>
    <p:sldId id="273" r:id="rId19"/>
    <p:sldId id="279" r:id="rId20"/>
    <p:sldId id="269" r:id="rId21"/>
    <p:sldId id="270" r:id="rId22"/>
    <p:sldId id="274" r:id="rId23"/>
    <p:sldId id="275" r:id="rId24"/>
    <p:sldId id="280" r:id="rId25"/>
    <p:sldId id="271" r:id="rId26"/>
    <p:sldId id="281" r:id="rId27"/>
    <p:sldId id="283"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Date Placeholder 14"/>
          <p:cNvSpPr>
            <a:spLocks noGrp="1"/>
          </p:cNvSpPr>
          <p:nvPr>
            <p:ph type="dt" sz="half" idx="10"/>
          </p:nvPr>
        </p:nvSpPr>
        <p:spPr/>
        <p:txBody>
          <a:bodyPr/>
          <a:lstStyle/>
          <a:p>
            <a:fld id="{4794E2A2-3DD4-4202-9A9B-F370B5E66782}" type="datetimeFigureOut">
              <a:rPr lang="en-US" smtClean="0"/>
              <a:pPr/>
              <a:t>3/24/2011</a:t>
            </a:fld>
            <a:endParaRPr lang="en-US" dirty="0"/>
          </a:p>
        </p:txBody>
      </p:sp>
      <p:sp>
        <p:nvSpPr>
          <p:cNvPr id="16" name="Slide Number Placeholder 15"/>
          <p:cNvSpPr>
            <a:spLocks noGrp="1"/>
          </p:cNvSpPr>
          <p:nvPr>
            <p:ph type="sldNum" sz="quarter" idx="11"/>
          </p:nvPr>
        </p:nvSpPr>
        <p:spPr/>
        <p:txBody>
          <a:bodyPr/>
          <a:lstStyle/>
          <a:p>
            <a:fld id="{A84E9B6C-B767-4FD9-B5AB-2D32FCE45A24}"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94E2A2-3DD4-4202-9A9B-F370B5E66782}" type="datetimeFigureOut">
              <a:rPr lang="en-US" smtClean="0"/>
              <a:pPr/>
              <a:t>3/24/2011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84E9B6C-B767-4FD9-B5AB-2D32FCE45A2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94E2A2-3DD4-4202-9A9B-F370B5E66782}" type="datetimeFigureOut">
              <a:rPr lang="en-US" smtClean="0"/>
              <a:pPr/>
              <a:t>3/24/2011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84E9B6C-B767-4FD9-B5AB-2D32FCE45A2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4794E2A2-3DD4-4202-9A9B-F370B5E66782}" type="datetimeFigureOut">
              <a:rPr lang="en-US" smtClean="0"/>
              <a:pPr/>
              <a:t>3/24/2011</a:t>
            </a:fld>
            <a:endParaRPr lang="en-US" dirty="0"/>
          </a:p>
        </p:txBody>
      </p:sp>
      <p:sp>
        <p:nvSpPr>
          <p:cNvPr id="15" name="Slide Number Placeholder 14"/>
          <p:cNvSpPr>
            <a:spLocks noGrp="1"/>
          </p:cNvSpPr>
          <p:nvPr>
            <p:ph type="sldNum" sz="quarter" idx="15"/>
          </p:nvPr>
        </p:nvSpPr>
        <p:spPr/>
        <p:txBody>
          <a:bodyPr/>
          <a:lstStyle>
            <a:lvl1pPr algn="ctr">
              <a:defRPr/>
            </a:lvl1pPr>
          </a:lstStyle>
          <a:p>
            <a:fld id="{A84E9B6C-B767-4FD9-B5AB-2D32FCE45A24}" type="slidenum">
              <a:rPr lang="en-US" smtClean="0"/>
              <a:pPr/>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794E2A2-3DD4-4202-9A9B-F370B5E66782}" type="datetimeFigureOut">
              <a:rPr lang="en-US" smtClean="0"/>
              <a:pPr/>
              <a:t>3/24/2011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84E9B6C-B767-4FD9-B5AB-2D32FCE45A24}" type="slidenum">
              <a:rPr lang="en-US" smtClean="0"/>
              <a:pPr/>
              <a:t>‹#›</a:t>
            </a:fld>
            <a:endParaRPr lang="en-US"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794E2A2-3DD4-4202-9A9B-F370B5E66782}" type="datetimeFigureOut">
              <a:rPr lang="en-US" smtClean="0"/>
              <a:pPr/>
              <a:t>3/24/2011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84E9B6C-B767-4FD9-B5AB-2D32FCE45A24}"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A84E9B6C-B767-4FD9-B5AB-2D32FCE45A24}" type="slidenum">
              <a:rPr lang="en-US" smtClean="0"/>
              <a:pPr/>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4794E2A2-3DD4-4202-9A9B-F370B5E66782}" type="datetimeFigureOut">
              <a:rPr lang="en-US" smtClean="0"/>
              <a:pPr/>
              <a:t>3/24/2011</a:t>
            </a:fld>
            <a:endParaRPr lang="en-US"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794E2A2-3DD4-4202-9A9B-F370B5E66782}" type="datetimeFigureOut">
              <a:rPr lang="en-US" smtClean="0"/>
              <a:pPr/>
              <a:t>3/24/2011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84E9B6C-B767-4FD9-B5AB-2D32FCE45A24}"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94E2A2-3DD4-4202-9A9B-F370B5E66782}" type="datetimeFigureOut">
              <a:rPr lang="en-US" smtClean="0"/>
              <a:pPr/>
              <a:t>3/24/2011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84E9B6C-B767-4FD9-B5AB-2D32FCE45A2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4794E2A2-3DD4-4202-9A9B-F370B5E66782}" type="datetimeFigureOut">
              <a:rPr lang="en-US" smtClean="0"/>
              <a:pPr/>
              <a:t>3/24/2011</a:t>
            </a:fld>
            <a:endParaRPr lang="en-US" dirty="0"/>
          </a:p>
        </p:txBody>
      </p:sp>
      <p:sp>
        <p:nvSpPr>
          <p:cNvPr id="9" name="Slide Number Placeholder 8"/>
          <p:cNvSpPr>
            <a:spLocks noGrp="1"/>
          </p:cNvSpPr>
          <p:nvPr>
            <p:ph type="sldNum" sz="quarter" idx="15"/>
          </p:nvPr>
        </p:nvSpPr>
        <p:spPr/>
        <p:txBody>
          <a:bodyPr/>
          <a:lstStyle/>
          <a:p>
            <a:fld id="{A84E9B6C-B767-4FD9-B5AB-2D32FCE45A24}" type="slidenum">
              <a:rPr lang="en-US" smtClean="0"/>
              <a:pPr/>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4794E2A2-3DD4-4202-9A9B-F370B5E66782}" type="datetimeFigureOut">
              <a:rPr lang="en-US" smtClean="0"/>
              <a:pPr/>
              <a:t>3/24/2011</a:t>
            </a:fld>
            <a:endParaRPr lang="en-US" dirty="0"/>
          </a:p>
        </p:txBody>
      </p:sp>
      <p:sp>
        <p:nvSpPr>
          <p:cNvPr id="9" name="Slide Number Placeholder 8"/>
          <p:cNvSpPr>
            <a:spLocks noGrp="1"/>
          </p:cNvSpPr>
          <p:nvPr>
            <p:ph type="sldNum" sz="quarter" idx="11"/>
          </p:nvPr>
        </p:nvSpPr>
        <p:spPr/>
        <p:txBody>
          <a:bodyPr/>
          <a:lstStyle/>
          <a:p>
            <a:fld id="{A84E9B6C-B767-4FD9-B5AB-2D32FCE45A2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4794E2A2-3DD4-4202-9A9B-F370B5E66782}" type="datetimeFigureOut">
              <a:rPr lang="en-US" smtClean="0"/>
              <a:pPr/>
              <a:t>3/24/2011</a:t>
            </a:fld>
            <a:endParaRPr lang="en-US"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84E9B6C-B767-4FD9-B5AB-2D32FCE45A24}" type="slidenum">
              <a:rPr lang="en-US" smtClean="0"/>
              <a:pPr/>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600" dirty="0" smtClean="0">
                <a:latin typeface="Vivaldi" pitchFamily="66" charset="0"/>
              </a:rPr>
              <a:t>The Social Process of</a:t>
            </a:r>
            <a:r>
              <a:rPr lang="en-US" dirty="0" smtClean="0">
                <a:latin typeface="Vivaldi" pitchFamily="66" charset="0"/>
              </a:rPr>
              <a:t/>
            </a:r>
            <a:br>
              <a:rPr lang="en-US" dirty="0" smtClean="0">
                <a:latin typeface="Vivaldi" pitchFamily="66" charset="0"/>
              </a:rPr>
            </a:br>
            <a:r>
              <a:rPr lang="en-US" sz="5400" b="1" dirty="0" smtClean="0"/>
              <a:t>HEROIN</a:t>
            </a:r>
            <a:br>
              <a:rPr lang="en-US" sz="5400" b="1" dirty="0" smtClean="0"/>
            </a:br>
            <a:r>
              <a:rPr lang="en-US" sz="2400" b="1" dirty="0" smtClean="0"/>
              <a:t>and</a:t>
            </a:r>
            <a:r>
              <a:rPr lang="en-US" sz="5400" b="1" dirty="0" smtClean="0"/>
              <a:t/>
            </a:r>
            <a:br>
              <a:rPr lang="en-US" sz="5400" b="1" dirty="0" smtClean="0"/>
            </a:br>
            <a:r>
              <a:rPr lang="en-US" sz="4000" b="1" dirty="0" smtClean="0"/>
              <a:t>How</a:t>
            </a:r>
            <a:r>
              <a:rPr lang="en-US" sz="4000" b="1" dirty="0" smtClean="0"/>
              <a:t>  to  Influence?</a:t>
            </a:r>
            <a:endParaRPr lang="en-US" sz="4000" b="1" dirty="0">
              <a:latin typeface="Vivaldi" pitchFamily="66" charset="0"/>
            </a:endParaRPr>
          </a:p>
        </p:txBody>
      </p:sp>
      <p:pic>
        <p:nvPicPr>
          <p:cNvPr id="4" name="Picture 3" descr="Heroin-Trafficking.jpg"/>
          <p:cNvPicPr>
            <a:picLocks noChangeAspect="1"/>
          </p:cNvPicPr>
          <p:nvPr/>
        </p:nvPicPr>
        <p:blipFill>
          <a:blip r:embed="rId2" cstate="print"/>
          <a:stretch>
            <a:fillRect/>
          </a:stretch>
        </p:blipFill>
        <p:spPr>
          <a:xfrm>
            <a:off x="3352800" y="3962400"/>
            <a:ext cx="2438400" cy="18288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3810000"/>
          </a:xfrm>
        </p:spPr>
        <p:txBody>
          <a:bodyPr>
            <a:normAutofit/>
          </a:bodyPr>
          <a:lstStyle/>
          <a:p>
            <a:r>
              <a:rPr lang="en-US" sz="1800" dirty="0" smtClean="0"/>
              <a:t>Smugglers tend to be close with the dealers.  Close enough to be trusted, but not close enough to be easily traced back to the source.  Smugglers are better off than farmers and cooks, but still do not possess the wealth needed for their wellbeing and resort to this.  They have an extremely dangerous job and are usually the ones who get caught.  Their one and only job is to pretty much make sure the product gets from point A to point B.  There is more money in smuggling because there is more risk.</a:t>
            </a:r>
          </a:p>
          <a:p>
            <a:r>
              <a:rPr lang="en-US" sz="1800" dirty="0" smtClean="0"/>
              <a:t>Mules tend to be women and children.  They are forced to smuggle drugs from point A to B usually due to a debt they and their family owes to a boss/dealer or because they desperately need any money they can get a hold of due to poverty.  The commonly used method of smuggling with mules is internal smuggling.  Now because of this mules do occasionally die from overdose due to the internal eruption of bags (filled with product).</a:t>
            </a:r>
          </a:p>
          <a:p>
            <a:pPr>
              <a:buNone/>
            </a:pPr>
            <a:endParaRPr lang="en-US" sz="1800" dirty="0"/>
          </a:p>
        </p:txBody>
      </p:sp>
      <p:pic>
        <p:nvPicPr>
          <p:cNvPr id="3" name="Picture 2" descr="oldsmuggler4.jpg"/>
          <p:cNvPicPr>
            <a:picLocks noChangeAspect="1"/>
          </p:cNvPicPr>
          <p:nvPr/>
        </p:nvPicPr>
        <p:blipFill>
          <a:blip r:embed="rId2" cstate="print"/>
          <a:stretch>
            <a:fillRect/>
          </a:stretch>
        </p:blipFill>
        <p:spPr>
          <a:xfrm rot="1206124">
            <a:off x="5385769" y="3969774"/>
            <a:ext cx="1799494" cy="2405324"/>
          </a:xfrm>
          <a:prstGeom prst="rect">
            <a:avLst/>
          </a:prstGeom>
          <a:ln>
            <a:noFill/>
          </a:ln>
          <a:effectLst>
            <a:outerShdw blurRad="50800" dist="292100" dir="9540000" algn="tr" rotWithShape="0">
              <a:prstClr val="black">
                <a:alpha val="40000"/>
              </a:prstClr>
            </a:outerShdw>
            <a:softEdge rad="1125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This problem isn’t as easy to solve as people can be involved both willingly and reluctantly.</a:t>
            </a:r>
          </a:p>
          <a:p>
            <a:r>
              <a:rPr lang="en-US" dirty="0" smtClean="0"/>
              <a:t>Those who would rather not be involved require intervention from a law enforcement agency both to inform the authorities of the activities taking place and for protection against reprisals.</a:t>
            </a:r>
          </a:p>
          <a:p>
            <a:r>
              <a:rPr lang="en-US" dirty="0" smtClean="0"/>
              <a:t>Those involved willingly require either social opportunities to change their ways or to be brought to justice for their participation.</a:t>
            </a:r>
          </a:p>
          <a:p>
            <a:r>
              <a:rPr lang="en-US" dirty="0" smtClean="0">
                <a:solidFill>
                  <a:srgbClr val="C00000"/>
                </a:solidFill>
              </a:rPr>
              <a:t>CON</a:t>
            </a:r>
            <a:r>
              <a:rPr lang="en-US" dirty="0" smtClean="0"/>
              <a:t>: Removing the unwilling mules could lead dealers to find able bodies elsewhere, by any means.</a:t>
            </a:r>
            <a:endParaRPr lang="en-US" dirty="0"/>
          </a:p>
        </p:txBody>
      </p:sp>
      <p:sp>
        <p:nvSpPr>
          <p:cNvPr id="3" name="Title 2"/>
          <p:cNvSpPr>
            <a:spLocks noGrp="1"/>
          </p:cNvSpPr>
          <p:nvPr>
            <p:ph type="title"/>
          </p:nvPr>
        </p:nvSpPr>
        <p:spPr/>
        <p:txBody>
          <a:bodyPr/>
          <a:lstStyle/>
          <a:p>
            <a:r>
              <a:rPr lang="en-US" dirty="0" smtClean="0"/>
              <a:t>Influence on Smugglers and Mules?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8800" dirty="0" smtClean="0">
                <a:latin typeface="Vivaldi" pitchFamily="66" charset="0"/>
              </a:rPr>
              <a:t>Dealers…</a:t>
            </a:r>
            <a:endParaRPr lang="en-US" sz="8800" dirty="0">
              <a:latin typeface="Vivaldi" pitchFamily="66" charset="0"/>
            </a:endParaRPr>
          </a:p>
        </p:txBody>
      </p:sp>
      <p:pic>
        <p:nvPicPr>
          <p:cNvPr id="4" name="Picture 3" descr="tariq.jpg"/>
          <p:cNvPicPr>
            <a:picLocks noChangeAspect="1"/>
          </p:cNvPicPr>
          <p:nvPr/>
        </p:nvPicPr>
        <p:blipFill>
          <a:blip r:embed="rId2" cstate="print"/>
          <a:stretch>
            <a:fillRect/>
          </a:stretch>
        </p:blipFill>
        <p:spPr>
          <a:xfrm>
            <a:off x="3733800" y="1193800"/>
            <a:ext cx="4806950" cy="270727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5" name="Picture 4" descr="biggest-heroin-dealer.jpg"/>
          <p:cNvPicPr>
            <a:picLocks noChangeAspect="1"/>
          </p:cNvPicPr>
          <p:nvPr/>
        </p:nvPicPr>
        <p:blipFill>
          <a:blip r:embed="rId3" cstate="print"/>
          <a:stretch>
            <a:fillRect/>
          </a:stretch>
        </p:blipFill>
        <p:spPr>
          <a:xfrm>
            <a:off x="381000" y="3048000"/>
            <a:ext cx="4648200" cy="326067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1676400"/>
          </a:xfrm>
        </p:spPr>
        <p:txBody>
          <a:bodyPr>
            <a:noAutofit/>
          </a:bodyPr>
          <a:lstStyle/>
          <a:p>
            <a:r>
              <a:rPr lang="en-US" sz="2400" dirty="0" smtClean="0"/>
              <a:t>The dealers don’t do their job because they have to provide financial security for their family.  Dealers do what they do for money and power.  The more money, luxury, fear and power they have the better. </a:t>
            </a:r>
            <a:endParaRPr lang="en-US" sz="2400" dirty="0" smtClean="0"/>
          </a:p>
          <a:p>
            <a:endParaRPr lang="en-US" sz="2400" dirty="0" smtClean="0"/>
          </a:p>
          <a:p>
            <a:r>
              <a:rPr lang="en-US" sz="2400" dirty="0" smtClean="0"/>
              <a:t>Dealers </a:t>
            </a:r>
            <a:r>
              <a:rPr lang="en-US" sz="2400" dirty="0" smtClean="0"/>
              <a:t>try to have a set group of underlings so they never actually have to touch any of the drugs, and thus take little/no risk.</a:t>
            </a:r>
            <a:endParaRPr lang="en-US"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Almost invariably, dealers work willingly for the money and power involved. Little can be done to influence them to stop.</a:t>
            </a:r>
          </a:p>
          <a:p>
            <a:r>
              <a:rPr lang="en-US" dirty="0" smtClean="0"/>
              <a:t>Much like smugglers, social change in the form of vocational rehabilitation may help. Due in part to their typically malicious nature, most must be hunted down by law enforcement agencies to remove them from the trade.</a:t>
            </a:r>
          </a:p>
          <a:p>
            <a:r>
              <a:rPr lang="en-US" dirty="0" smtClean="0">
                <a:solidFill>
                  <a:srgbClr val="C00000"/>
                </a:solidFill>
              </a:rPr>
              <a:t>CON</a:t>
            </a:r>
            <a:r>
              <a:rPr lang="en-US" dirty="0" smtClean="0"/>
              <a:t>: Dealers are never in short supply. Once one has been removed, there will soon be another to take their place.</a:t>
            </a:r>
            <a:endParaRPr lang="en-US" dirty="0"/>
          </a:p>
        </p:txBody>
      </p:sp>
      <p:sp>
        <p:nvSpPr>
          <p:cNvPr id="3" name="Title 2"/>
          <p:cNvSpPr>
            <a:spLocks noGrp="1"/>
          </p:cNvSpPr>
          <p:nvPr>
            <p:ph type="title"/>
          </p:nvPr>
        </p:nvSpPr>
        <p:spPr/>
        <p:txBody>
          <a:bodyPr/>
          <a:lstStyle/>
          <a:p>
            <a:r>
              <a:rPr lang="en-US" dirty="0" smtClean="0"/>
              <a:t>Influence on Dealers?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1295400"/>
          </a:xfrm>
        </p:spPr>
        <p:txBody>
          <a:bodyPr>
            <a:noAutofit/>
          </a:bodyPr>
          <a:lstStyle/>
          <a:p>
            <a:r>
              <a:rPr lang="en-US" sz="6600" dirty="0" smtClean="0">
                <a:latin typeface="Vivaldi" pitchFamily="66" charset="0"/>
              </a:rPr>
              <a:t>D.E.A. &amp; Government…</a:t>
            </a:r>
            <a:endParaRPr lang="en-US" sz="6600" dirty="0">
              <a:latin typeface="Vivaldi" pitchFamily="66" charset="0"/>
            </a:endParaRPr>
          </a:p>
        </p:txBody>
      </p:sp>
      <p:pic>
        <p:nvPicPr>
          <p:cNvPr id="4" name="Picture 3" descr="dea 3.jpg"/>
          <p:cNvPicPr>
            <a:picLocks noChangeAspect="1"/>
          </p:cNvPicPr>
          <p:nvPr/>
        </p:nvPicPr>
        <p:blipFill>
          <a:blip r:embed="rId2" cstate="print"/>
          <a:stretch>
            <a:fillRect/>
          </a:stretch>
        </p:blipFill>
        <p:spPr>
          <a:xfrm>
            <a:off x="5410200" y="1524000"/>
            <a:ext cx="3225800" cy="273732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Picture 5" descr="jack.jpg"/>
          <p:cNvPicPr>
            <a:picLocks noChangeAspect="1"/>
          </p:cNvPicPr>
          <p:nvPr/>
        </p:nvPicPr>
        <p:blipFill>
          <a:blip r:embed="rId3" cstate="print"/>
          <a:stretch>
            <a:fillRect/>
          </a:stretch>
        </p:blipFill>
        <p:spPr>
          <a:xfrm>
            <a:off x="914400" y="1752600"/>
            <a:ext cx="1841500" cy="10414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7" name="Picture 6" descr="dea 1.JPG"/>
          <p:cNvPicPr>
            <a:picLocks noChangeAspect="1"/>
          </p:cNvPicPr>
          <p:nvPr/>
        </p:nvPicPr>
        <p:blipFill>
          <a:blip r:embed="rId4" cstate="print"/>
          <a:stretch>
            <a:fillRect/>
          </a:stretch>
        </p:blipFill>
        <p:spPr>
          <a:xfrm>
            <a:off x="609600" y="3200400"/>
            <a:ext cx="4606303" cy="30607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Makes decisions based on recommendations from medical and law enforcement agencies to pass legislation and authorize executive force to crack down on the production and tracking of controlled substances.</a:t>
            </a:r>
          </a:p>
          <a:p>
            <a:r>
              <a:rPr lang="en-US" dirty="0" smtClean="0"/>
              <a:t>Regulates agencies such as the DEA and has the power to allocate funds for aid to several different groups, such as farmers and laborers to discourage substance growth and production, and drug users to help provide a safe and reliable source of rehabilitation.</a:t>
            </a:r>
            <a:endParaRPr lang="en-US" dirty="0"/>
          </a:p>
        </p:txBody>
      </p:sp>
      <p:sp>
        <p:nvSpPr>
          <p:cNvPr id="3" name="Title 2"/>
          <p:cNvSpPr>
            <a:spLocks noGrp="1"/>
          </p:cNvSpPr>
          <p:nvPr>
            <p:ph type="title"/>
          </p:nvPr>
        </p:nvSpPr>
        <p:spPr/>
        <p:txBody>
          <a:bodyPr/>
          <a:lstStyle/>
          <a:p>
            <a:r>
              <a:rPr lang="en-US" dirty="0" smtClean="0"/>
              <a:t>GOVERNMENT:</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Works under governmental supervision to directly disrupt the trafficking and production of controlled substances.</a:t>
            </a:r>
          </a:p>
          <a:p>
            <a:r>
              <a:rPr lang="en-US" dirty="0" smtClean="0"/>
              <a:t>Has the power to conduct raids, stings, interrogations and investigations, bring charges and prosecution against those involved in illegal drug trafficking and production.</a:t>
            </a:r>
            <a:endParaRPr lang="en-US" dirty="0"/>
          </a:p>
        </p:txBody>
      </p:sp>
      <p:sp>
        <p:nvSpPr>
          <p:cNvPr id="3" name="Title 2"/>
          <p:cNvSpPr>
            <a:spLocks noGrp="1"/>
          </p:cNvSpPr>
          <p:nvPr>
            <p:ph type="title"/>
          </p:nvPr>
        </p:nvSpPr>
        <p:spPr/>
        <p:txBody>
          <a:bodyPr/>
          <a:lstStyle/>
          <a:p>
            <a:r>
              <a:rPr lang="en-US" dirty="0" smtClean="0"/>
              <a:t>Drug Enforcement Agency:</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Both the Government and the DEA are motivated by a desire to:</a:t>
            </a:r>
          </a:p>
          <a:p>
            <a:pPr lvl="1"/>
            <a:r>
              <a:rPr lang="en-US" dirty="0" smtClean="0"/>
              <a:t>Keep the population safe from drugs.</a:t>
            </a:r>
          </a:p>
          <a:p>
            <a:pPr lvl="1"/>
            <a:r>
              <a:rPr lang="en-US" dirty="0" smtClean="0"/>
              <a:t>Reduce the crime associated with the illegal drug trade.</a:t>
            </a:r>
          </a:p>
          <a:p>
            <a:pPr lvl="1"/>
            <a:r>
              <a:rPr lang="en-US" dirty="0" smtClean="0"/>
              <a:t>Bring those involved with the production and trafficking of controlled substance to justice.</a:t>
            </a:r>
            <a:endParaRPr lang="en-US" dirty="0"/>
          </a:p>
        </p:txBody>
      </p:sp>
      <p:pic>
        <p:nvPicPr>
          <p:cNvPr id="4" name="Picture 3" descr="gavel.bmp"/>
          <p:cNvPicPr>
            <a:picLocks noChangeAspect="1"/>
          </p:cNvPicPr>
          <p:nvPr/>
        </p:nvPicPr>
        <p:blipFill>
          <a:blip r:embed="rId2" cstate="print"/>
          <a:stretch>
            <a:fillRect/>
          </a:stretch>
        </p:blipFill>
        <p:spPr>
          <a:xfrm>
            <a:off x="6019800" y="3962400"/>
            <a:ext cx="2159928" cy="2257425"/>
          </a:xfrm>
          <a:prstGeom prst="rect">
            <a:avLst/>
          </a:prstGeom>
          <a:ln>
            <a:noFill/>
          </a:ln>
          <a:effectLst>
            <a:outerShdw blurRad="76200" dir="18900000" sy="23000" kx="-1200000" algn="bl" rotWithShape="0">
              <a:prstClr val="black">
                <a:alpha val="20000"/>
              </a:prstClr>
            </a:outerShdw>
            <a:softEdge rad="112500"/>
          </a:effectLst>
          <a:scene3d>
            <a:camera prst="isometricOffAxis2Left"/>
            <a:lightRig rig="threePt" dir="t"/>
          </a:scene3d>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35429717-obama.jpg"/>
          <p:cNvPicPr>
            <a:picLocks noChangeAspect="1"/>
          </p:cNvPicPr>
          <p:nvPr/>
        </p:nvPicPr>
        <p:blipFill>
          <a:blip r:embed="rId2" cstate="print"/>
          <a:stretch>
            <a:fillRect/>
          </a:stretch>
        </p:blipFill>
        <p:spPr>
          <a:xfrm rot="19999284">
            <a:off x="3320244" y="4571782"/>
            <a:ext cx="2101916" cy="1711107"/>
          </a:xfrm>
          <a:prstGeom prst="rect">
            <a:avLst/>
          </a:prstGeom>
          <a:ln>
            <a:noFill/>
          </a:ln>
          <a:effectLst>
            <a:outerShdw blurRad="50800" dist="88900" dir="2700000" algn="tl" rotWithShape="0">
              <a:prstClr val="black">
                <a:alpha val="40000"/>
              </a:prstClr>
            </a:outerShdw>
            <a:softEdge rad="112500"/>
          </a:effectLst>
        </p:spPr>
      </p:pic>
      <p:pic>
        <p:nvPicPr>
          <p:cNvPr id="5" name="Picture 4" descr="bush-shrugging.jpg"/>
          <p:cNvPicPr>
            <a:picLocks noChangeAspect="1"/>
          </p:cNvPicPr>
          <p:nvPr/>
        </p:nvPicPr>
        <p:blipFill>
          <a:blip r:embed="rId3" cstate="print"/>
          <a:stretch>
            <a:fillRect/>
          </a:stretch>
        </p:blipFill>
        <p:spPr>
          <a:xfrm rot="1344249">
            <a:off x="5561238" y="4534858"/>
            <a:ext cx="2540000" cy="1695450"/>
          </a:xfrm>
          <a:prstGeom prst="rect">
            <a:avLst/>
          </a:prstGeom>
          <a:ln>
            <a:noFill/>
          </a:ln>
          <a:effectLst>
            <a:outerShdw blurRad="50800" dist="279400" dir="2700000" algn="tl" rotWithShape="0">
              <a:prstClr val="black">
                <a:alpha val="40000"/>
              </a:prstClr>
            </a:outerShdw>
            <a:softEdge rad="112500"/>
          </a:effectLst>
        </p:spPr>
      </p:pic>
      <p:sp>
        <p:nvSpPr>
          <p:cNvPr id="2" name="Content Placeholder 1"/>
          <p:cNvSpPr>
            <a:spLocks noGrp="1"/>
          </p:cNvSpPr>
          <p:nvPr>
            <p:ph idx="1"/>
          </p:nvPr>
        </p:nvSpPr>
        <p:spPr/>
        <p:txBody>
          <a:bodyPr/>
          <a:lstStyle/>
          <a:p>
            <a:r>
              <a:rPr lang="en-US" dirty="0" smtClean="0"/>
              <a:t>Governmental and law enforcement agencies are already funded by our tax dollars.</a:t>
            </a:r>
          </a:p>
          <a:p>
            <a:r>
              <a:rPr lang="en-US" dirty="0" smtClean="0"/>
              <a:t>Addressing your issues to your elected representatives and voting in favor of those who satisfy our needs on this issue can positively influence aid and legislation to prevent the drug trade.</a:t>
            </a:r>
          </a:p>
          <a:p>
            <a:r>
              <a:rPr lang="en-US" dirty="0" smtClean="0">
                <a:solidFill>
                  <a:srgbClr val="C00000"/>
                </a:solidFill>
              </a:rPr>
              <a:t>CON</a:t>
            </a:r>
            <a:r>
              <a:rPr lang="en-US" dirty="0" smtClean="0"/>
              <a:t>: Politicians. </a:t>
            </a:r>
            <a:endParaRPr lang="en-US" dirty="0"/>
          </a:p>
        </p:txBody>
      </p:sp>
      <p:sp>
        <p:nvSpPr>
          <p:cNvPr id="3" name="Title 2"/>
          <p:cNvSpPr>
            <a:spLocks noGrp="1"/>
          </p:cNvSpPr>
          <p:nvPr>
            <p:ph type="title"/>
          </p:nvPr>
        </p:nvSpPr>
        <p:spPr/>
        <p:txBody>
          <a:bodyPr/>
          <a:lstStyle/>
          <a:p>
            <a:r>
              <a:rPr lang="en-US" dirty="0" smtClean="0"/>
              <a:t>Influence on Authority?</a:t>
            </a:r>
            <a:endParaRPr lang="en-US" dirty="0"/>
          </a:p>
        </p:txBody>
      </p:sp>
      <p:pic>
        <p:nvPicPr>
          <p:cNvPr id="4" name="Picture 3" descr="hopeless_poster.jpg"/>
          <p:cNvPicPr>
            <a:picLocks noChangeAspect="1"/>
          </p:cNvPicPr>
          <p:nvPr/>
        </p:nvPicPr>
        <p:blipFill>
          <a:blip r:embed="rId4" cstate="print"/>
          <a:stretch>
            <a:fillRect/>
          </a:stretch>
        </p:blipFill>
        <p:spPr>
          <a:xfrm>
            <a:off x="4724400" y="4038600"/>
            <a:ext cx="1584805" cy="2453721"/>
          </a:xfrm>
          <a:prstGeom prst="rect">
            <a:avLst/>
          </a:prstGeom>
          <a:ln>
            <a:noFill/>
          </a:ln>
          <a:effectLst>
            <a:outerShdw blurRad="50800" dist="241300" dir="2700000" algn="tl" rotWithShape="0">
              <a:prstClr val="black">
                <a:alpha val="40000"/>
              </a:prstClr>
            </a:outerShdw>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6a00d8341bfc6f53ef0105350753cc970b-800wi.gif"/>
          <p:cNvPicPr>
            <a:picLocks noChangeAspect="1"/>
          </p:cNvPicPr>
          <p:nvPr/>
        </p:nvPicPr>
        <p:blipFill>
          <a:blip r:embed="rId2" cstate="print"/>
          <a:stretch>
            <a:fillRect/>
          </a:stretch>
        </p:blipFill>
        <p:spPr>
          <a:xfrm>
            <a:off x="4724400" y="2057400"/>
            <a:ext cx="3810000" cy="3810000"/>
          </a:xfrm>
          <a:prstGeom prst="rect">
            <a:avLst/>
          </a:prstGeom>
          <a:ln>
            <a:noFill/>
          </a:ln>
          <a:effectLst>
            <a:softEdge rad="112500"/>
          </a:effectLst>
        </p:spPr>
      </p:pic>
      <p:sp>
        <p:nvSpPr>
          <p:cNvPr id="3" name="Title 2"/>
          <p:cNvSpPr>
            <a:spLocks noGrp="1"/>
          </p:cNvSpPr>
          <p:nvPr>
            <p:ph type="title"/>
          </p:nvPr>
        </p:nvSpPr>
        <p:spPr>
          <a:xfrm>
            <a:off x="609600" y="2971800"/>
            <a:ext cx="4267200" cy="1219200"/>
          </a:xfrm>
        </p:spPr>
        <p:txBody>
          <a:bodyPr/>
          <a:lstStyle/>
          <a:p>
            <a:r>
              <a:rPr lang="en-US" dirty="0" smtClean="0">
                <a:effectLst>
                  <a:innerShdw blurRad="63500" dir="13500000">
                    <a:prstClr val="black"/>
                  </a:innerShdw>
                </a:effectLst>
                <a:latin typeface="Vivaldi" pitchFamily="66" charset="0"/>
              </a:rPr>
              <a:t>First Things First</a:t>
            </a:r>
            <a:r>
              <a:rPr lang="en-US" dirty="0" smtClean="0">
                <a:latin typeface="Vivaldi" pitchFamily="66" charset="0"/>
              </a:rPr>
              <a:t>…</a:t>
            </a:r>
            <a:endParaRPr lang="en-US" dirty="0">
              <a:latin typeface="Vivaldi" pitchFamily="66" charset="0"/>
            </a:endParaRPr>
          </a:p>
        </p:txBody>
      </p:sp>
      <p:sp>
        <p:nvSpPr>
          <p:cNvPr id="4" name="TextBox 3"/>
          <p:cNvSpPr txBox="1"/>
          <p:nvPr/>
        </p:nvSpPr>
        <p:spPr>
          <a:xfrm>
            <a:off x="3886200" y="5029200"/>
            <a:ext cx="4114800" cy="584775"/>
          </a:xfrm>
          <a:prstGeom prst="rect">
            <a:avLst/>
          </a:prstGeom>
          <a:noFill/>
        </p:spPr>
        <p:txBody>
          <a:bodyPr wrap="square" rtlCol="0">
            <a:spAutoFit/>
          </a:bodyPr>
          <a:lstStyle/>
          <a:p>
            <a:r>
              <a:rPr lang="en-US" sz="3200" dirty="0" smtClean="0"/>
              <a:t>WH</a:t>
            </a:r>
            <a:r>
              <a:rPr lang="en-US" sz="3200" dirty="0" smtClean="0">
                <a:solidFill>
                  <a:schemeClr val="bg1"/>
                </a:solidFill>
              </a:rPr>
              <a:t>AT IS                  ?</a:t>
            </a:r>
            <a:endParaRPr lang="en-US" sz="3200"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8000" dirty="0" smtClean="0">
                <a:latin typeface="Vivaldi" pitchFamily="66" charset="0"/>
              </a:rPr>
              <a:t>Addicts…</a:t>
            </a:r>
            <a:endParaRPr lang="en-US" sz="8000" dirty="0">
              <a:latin typeface="Vivaldi" pitchFamily="66" charset="0"/>
            </a:endParaRPr>
          </a:p>
        </p:txBody>
      </p:sp>
      <p:pic>
        <p:nvPicPr>
          <p:cNvPr id="4" name="Picture 3" descr="addict 2.jpg"/>
          <p:cNvPicPr>
            <a:picLocks noChangeAspect="1"/>
          </p:cNvPicPr>
          <p:nvPr/>
        </p:nvPicPr>
        <p:blipFill>
          <a:blip r:embed="rId2" cstate="print"/>
          <a:stretch>
            <a:fillRect/>
          </a:stretch>
        </p:blipFill>
        <p:spPr>
          <a:xfrm>
            <a:off x="5791200" y="1295400"/>
            <a:ext cx="2638425" cy="173355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5" name="Picture 4" descr="caroline.jpg"/>
          <p:cNvPicPr>
            <a:picLocks noChangeAspect="1"/>
          </p:cNvPicPr>
          <p:nvPr/>
        </p:nvPicPr>
        <p:blipFill>
          <a:blip r:embed="rId3" cstate="print"/>
          <a:stretch>
            <a:fillRect/>
          </a:stretch>
        </p:blipFill>
        <p:spPr>
          <a:xfrm>
            <a:off x="1066800" y="1524000"/>
            <a:ext cx="2571750" cy="17145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6" name="Picture 5" descr="addicts 1.jpg"/>
          <p:cNvPicPr>
            <a:picLocks noChangeAspect="1"/>
          </p:cNvPicPr>
          <p:nvPr/>
        </p:nvPicPr>
        <p:blipFill>
          <a:blip r:embed="rId4" cstate="print"/>
          <a:stretch>
            <a:fillRect/>
          </a:stretch>
        </p:blipFill>
        <p:spPr>
          <a:xfrm>
            <a:off x="3124200" y="3352800"/>
            <a:ext cx="2857500" cy="3105150"/>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5791200"/>
          </a:xfrm>
        </p:spPr>
        <p:txBody>
          <a:bodyPr/>
          <a:lstStyle/>
          <a:p>
            <a:r>
              <a:rPr lang="en-US" dirty="0" smtClean="0"/>
              <a:t>The consumers of controlled substances. Addicts are hooked on their drug-of-choice to such a degree that they feel they cannot function without them.</a:t>
            </a:r>
          </a:p>
          <a:p>
            <a:r>
              <a:rPr lang="en-US" dirty="0" smtClean="0"/>
              <a:t>Addicts will often resort to other criminal ventures to help support their addiction with activities such as theft, robbery and prostitution.</a:t>
            </a:r>
          </a:p>
          <a:p>
            <a:r>
              <a:rPr lang="en-US" dirty="0" smtClean="0"/>
              <a:t>Because of the large number of addicts, it is difficult to describe their individual motivations. From the </a:t>
            </a:r>
            <a:r>
              <a:rPr lang="en-US" dirty="0" smtClean="0"/>
              <a:t>Traffik</a:t>
            </a:r>
            <a:r>
              <a:rPr lang="en-US" dirty="0" smtClean="0"/>
              <a:t> miniseries, we can see at least two different personalities of addicts…</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willful user uses drugs to get high without worrying too much about the legal or physiological consequences.</a:t>
            </a:r>
          </a:p>
          <a:p>
            <a:r>
              <a:rPr lang="en-US" dirty="0" smtClean="0"/>
              <a:t>This user usually does not seek rehabilitation and can be a negative influence on others who may or may not want to participate in drug use.</a:t>
            </a:r>
            <a:endParaRPr lang="en-US" dirty="0"/>
          </a:p>
        </p:txBody>
      </p:sp>
      <p:sp>
        <p:nvSpPr>
          <p:cNvPr id="3" name="Title 2"/>
          <p:cNvSpPr>
            <a:spLocks noGrp="1"/>
          </p:cNvSpPr>
          <p:nvPr>
            <p:ph type="title"/>
          </p:nvPr>
        </p:nvSpPr>
        <p:spPr/>
        <p:txBody>
          <a:bodyPr>
            <a:normAutofit/>
          </a:bodyPr>
          <a:lstStyle/>
          <a:p>
            <a:r>
              <a:rPr lang="en-US" dirty="0" smtClean="0"/>
              <a:t>Willful Users</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Reluctant users understand the consequences of their actions and tend to realize that what they are doing is wrong, but they are </a:t>
            </a:r>
            <a:r>
              <a:rPr lang="en-US" dirty="0" smtClean="0"/>
              <a:t>too</a:t>
            </a:r>
            <a:r>
              <a:rPr lang="en-US" dirty="0" smtClean="0"/>
              <a:t> </a:t>
            </a:r>
            <a:r>
              <a:rPr lang="en-US" dirty="0" smtClean="0"/>
              <a:t>addicted to their drugs to be able to control their urges.</a:t>
            </a:r>
          </a:p>
          <a:p>
            <a:r>
              <a:rPr lang="en-US" dirty="0" smtClean="0"/>
              <a:t>Many users of this variety will seek rehabilitation, but the success rate is so varied that their attempts may not always be successful.</a:t>
            </a:r>
            <a:endParaRPr lang="en-US" dirty="0"/>
          </a:p>
        </p:txBody>
      </p:sp>
      <p:sp>
        <p:nvSpPr>
          <p:cNvPr id="3" name="Title 2"/>
          <p:cNvSpPr>
            <a:spLocks noGrp="1"/>
          </p:cNvSpPr>
          <p:nvPr>
            <p:ph type="title"/>
          </p:nvPr>
        </p:nvSpPr>
        <p:spPr/>
        <p:txBody>
          <a:bodyPr/>
          <a:lstStyle/>
          <a:p>
            <a:r>
              <a:rPr lang="en-US" dirty="0" smtClean="0"/>
              <a:t>Reluctant Users</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For the reluctant user, aid given to improve and expand rehabilitation programs could help them to break their addiction. More advanced drug-awareness education can help stop people from starting at all.</a:t>
            </a:r>
          </a:p>
          <a:p>
            <a:r>
              <a:rPr lang="en-US" dirty="0" smtClean="0">
                <a:solidFill>
                  <a:srgbClr val="C00000"/>
                </a:solidFill>
              </a:rPr>
              <a:t>CON</a:t>
            </a:r>
            <a:r>
              <a:rPr lang="en-US" dirty="0" smtClean="0"/>
              <a:t>: The willing user can abuse this system just as easily.</a:t>
            </a:r>
            <a:endParaRPr lang="en-US" dirty="0"/>
          </a:p>
        </p:txBody>
      </p:sp>
      <p:sp>
        <p:nvSpPr>
          <p:cNvPr id="3" name="Title 2"/>
          <p:cNvSpPr>
            <a:spLocks noGrp="1"/>
          </p:cNvSpPr>
          <p:nvPr>
            <p:ph type="title"/>
          </p:nvPr>
        </p:nvSpPr>
        <p:spPr/>
        <p:txBody>
          <a:bodyPr/>
          <a:lstStyle/>
          <a:p>
            <a:r>
              <a:rPr lang="en-US" dirty="0" smtClean="0"/>
              <a:t>Influence on Addicts?</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7200" dirty="0" smtClean="0">
                <a:latin typeface="Vivaldi" pitchFamily="66" charset="0"/>
              </a:rPr>
              <a:t>Conclusion…</a:t>
            </a:r>
            <a:endParaRPr lang="en-US" sz="7200" dirty="0">
              <a:latin typeface="Vivaldi" pitchFamily="66" charset="0"/>
            </a:endParaRPr>
          </a:p>
        </p:txBody>
      </p:sp>
      <p:pic>
        <p:nvPicPr>
          <p:cNvPr id="4" name="Picture 3" descr="french connection.jpg"/>
          <p:cNvPicPr>
            <a:picLocks noChangeAspect="1"/>
          </p:cNvPicPr>
          <p:nvPr/>
        </p:nvPicPr>
        <p:blipFill>
          <a:blip r:embed="rId2" cstate="print"/>
          <a:stretch>
            <a:fillRect/>
          </a:stretch>
        </p:blipFill>
        <p:spPr>
          <a:xfrm>
            <a:off x="2667000" y="2000250"/>
            <a:ext cx="3810000" cy="28575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8229600" cy="5638800"/>
          </a:xfrm>
        </p:spPr>
        <p:txBody>
          <a:bodyPr/>
          <a:lstStyle/>
          <a:p>
            <a:r>
              <a:rPr lang="en-US" dirty="0" smtClean="0"/>
              <a:t>Examining the social process of the various examples of people involved in the drug trade, it is evident that there is no clear-cut course of action to end the trade.</a:t>
            </a:r>
          </a:p>
          <a:p>
            <a:r>
              <a:rPr lang="en-US" dirty="0" smtClean="0"/>
              <a:t>Social change and aid are necessary for the lower groups (farmers and addicts).</a:t>
            </a:r>
          </a:p>
          <a:p>
            <a:r>
              <a:rPr lang="en-US" dirty="0" smtClean="0"/>
              <a:t>Vocational aid and legal assistance are necessary for those in mid-level roles (smugglers).</a:t>
            </a:r>
          </a:p>
          <a:p>
            <a:r>
              <a:rPr lang="en-US" dirty="0" smtClean="0"/>
              <a:t>Prosecution and, sadly, lethal enforcement is often needed to remove those in positions of power (dealers).</a:t>
            </a:r>
          </a:p>
          <a:p>
            <a:r>
              <a:rPr lang="en-US" dirty="0" smtClean="0"/>
              <a:t>Funding and voter support is necessary to keep governmental and enforcement agencies working at peak efficiency.</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09800" y="2819400"/>
            <a:ext cx="4343400" cy="1143000"/>
          </a:xfrm>
        </p:spPr>
        <p:txBody>
          <a:bodyPr>
            <a:noAutofit/>
          </a:bodyPr>
          <a:lstStyle/>
          <a:p>
            <a:r>
              <a:rPr lang="en-US" sz="6000" dirty="0" smtClean="0"/>
              <a:t>Questions?</a:t>
            </a:r>
            <a:endParaRPr lang="en-US" sz="6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ayerheroin.jpg"/>
          <p:cNvPicPr>
            <a:picLocks noGrp="1" noChangeAspect="1"/>
          </p:cNvPicPr>
          <p:nvPr>
            <p:ph idx="1"/>
          </p:nvPr>
        </p:nvPicPr>
        <p:blipFill>
          <a:blip r:embed="rId2" cstate="print"/>
          <a:stretch>
            <a:fillRect/>
          </a:stretch>
        </p:blipFill>
        <p:spPr>
          <a:xfrm>
            <a:off x="381000" y="457200"/>
            <a:ext cx="3258476" cy="28956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 name="Picture 4" descr="heroinBayer.png"/>
          <p:cNvPicPr>
            <a:picLocks noChangeAspect="1"/>
          </p:cNvPicPr>
          <p:nvPr/>
        </p:nvPicPr>
        <p:blipFill>
          <a:blip r:embed="rId3" cstate="print"/>
          <a:stretch>
            <a:fillRect/>
          </a:stretch>
        </p:blipFill>
        <p:spPr>
          <a:xfrm>
            <a:off x="6248400" y="2895600"/>
            <a:ext cx="2682472" cy="3572566"/>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6" name="TextBox 5"/>
          <p:cNvSpPr txBox="1"/>
          <p:nvPr/>
        </p:nvSpPr>
        <p:spPr>
          <a:xfrm>
            <a:off x="3962400" y="533400"/>
            <a:ext cx="4925644" cy="2062103"/>
          </a:xfrm>
          <a:prstGeom prst="rect">
            <a:avLst/>
          </a:prstGeom>
          <a:noFill/>
        </p:spPr>
        <p:txBody>
          <a:bodyPr wrap="none" rtlCol="0">
            <a:spAutoFit/>
          </a:bodyPr>
          <a:lstStyle/>
          <a:p>
            <a:r>
              <a:rPr lang="en-US" sz="1600" dirty="0" smtClean="0"/>
              <a:t>Heroin belongs to a group of drugs called opiates.  </a:t>
            </a:r>
          </a:p>
          <a:p>
            <a:r>
              <a:rPr lang="en-US" sz="1600" dirty="0" smtClean="0"/>
              <a:t>Opiates are gathered from the opium poppy. </a:t>
            </a:r>
          </a:p>
          <a:p>
            <a:r>
              <a:rPr lang="en-US" sz="1600" dirty="0" smtClean="0"/>
              <a:t> Within a year or two of heroin’s introduction, most </a:t>
            </a:r>
          </a:p>
          <a:p>
            <a:r>
              <a:rPr lang="en-US" sz="1600" dirty="0" smtClean="0"/>
              <a:t>of the medical community knew that heroin was not </a:t>
            </a:r>
          </a:p>
          <a:p>
            <a:r>
              <a:rPr lang="en-US" sz="1600" dirty="0" smtClean="0"/>
              <a:t>only stronger than morphine but that people who use </a:t>
            </a:r>
          </a:p>
          <a:p>
            <a:r>
              <a:rPr lang="en-US" sz="1600" dirty="0" smtClean="0"/>
              <a:t>it were extremely likely to become addicted.  By the </a:t>
            </a:r>
          </a:p>
          <a:p>
            <a:r>
              <a:rPr lang="en-US" sz="1600" dirty="0" smtClean="0"/>
              <a:t>1920’s, heroin had become the most widely abused of</a:t>
            </a:r>
          </a:p>
          <a:p>
            <a:r>
              <a:rPr lang="en-US" sz="1600" dirty="0" smtClean="0"/>
              <a:t>the opiates.</a:t>
            </a:r>
          </a:p>
        </p:txBody>
      </p:sp>
      <p:sp>
        <p:nvSpPr>
          <p:cNvPr id="7" name="Rectangle 6"/>
          <p:cNvSpPr/>
          <p:nvPr/>
        </p:nvSpPr>
        <p:spPr>
          <a:xfrm>
            <a:off x="1219200" y="3657600"/>
            <a:ext cx="4572000" cy="2800767"/>
          </a:xfrm>
          <a:prstGeom prst="rect">
            <a:avLst/>
          </a:prstGeom>
        </p:spPr>
        <p:txBody>
          <a:bodyPr>
            <a:spAutoFit/>
          </a:bodyPr>
          <a:lstStyle/>
          <a:p>
            <a:r>
              <a:rPr lang="en-US" sz="1600" dirty="0" smtClean="0"/>
              <a:t>In the U.S.A. the Harrison Narcotics Tax Act was passed in 1914 to control the sale and distribution of diacetylmorphine and other </a:t>
            </a:r>
            <a:r>
              <a:rPr lang="en-US" sz="1600" dirty="0" smtClean="0"/>
              <a:t>opiates, </a:t>
            </a:r>
            <a:r>
              <a:rPr lang="en-US" sz="1600" dirty="0" smtClean="0"/>
              <a:t>which allowed the drug to be prescribed and sold for medical purposes. In 1924 the United States Congress banned its sale, importation or manufacture. It is now a Schedule I substance, which makes it illegal for non-medical use in signatory nations of the Single Convention on Narcotic Drugs treaty, including the United States.</a:t>
            </a:r>
            <a:endParaRPr lang="en-US"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Influence is the </a:t>
            </a:r>
            <a:r>
              <a:rPr lang="en-US" dirty="0" smtClean="0"/>
              <a:t>capacity or power of persons or things to be a compelling force on or produce effects on the actions, behavior, opinions, etc., of </a:t>
            </a:r>
            <a:r>
              <a:rPr lang="en-US" dirty="0" smtClean="0"/>
              <a:t>others.</a:t>
            </a:r>
          </a:p>
          <a:p>
            <a:endParaRPr lang="en-US" dirty="0" smtClean="0"/>
          </a:p>
          <a:p>
            <a:r>
              <a:rPr lang="en-US" dirty="0" smtClean="0"/>
              <a:t>There are many forms of influence to consider:</a:t>
            </a:r>
          </a:p>
          <a:p>
            <a:pPr lvl="1"/>
            <a:r>
              <a:rPr lang="en-US" dirty="0" smtClean="0"/>
              <a:t>Financial, providing aid and support.</a:t>
            </a:r>
          </a:p>
          <a:p>
            <a:pPr lvl="1"/>
            <a:r>
              <a:rPr lang="en-US" dirty="0" smtClean="0"/>
              <a:t>Social, providing changes in standards of living.</a:t>
            </a:r>
          </a:p>
          <a:p>
            <a:pPr lvl="1"/>
            <a:r>
              <a:rPr lang="en-US" dirty="0" smtClean="0"/>
              <a:t>Forceful, using force to disrupt or bring change.</a:t>
            </a:r>
          </a:p>
          <a:p>
            <a:pPr lvl="1"/>
            <a:r>
              <a:rPr lang="en-US" dirty="0" smtClean="0"/>
              <a:t>Legal, bringing prosecution or defense to bring about change.</a:t>
            </a:r>
            <a:endParaRPr lang="en-US" dirty="0"/>
          </a:p>
        </p:txBody>
      </p:sp>
      <p:sp>
        <p:nvSpPr>
          <p:cNvPr id="3" name="Title 2"/>
          <p:cNvSpPr>
            <a:spLocks noGrp="1"/>
          </p:cNvSpPr>
          <p:nvPr>
            <p:ph type="title"/>
          </p:nvPr>
        </p:nvSpPr>
        <p:spPr/>
        <p:txBody>
          <a:bodyPr/>
          <a:lstStyle/>
          <a:p>
            <a:r>
              <a:rPr lang="en-US" dirty="0" smtClean="0"/>
              <a:t>What is Influence?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YES.png"/>
          <p:cNvPicPr>
            <a:picLocks noChangeAspect="1"/>
          </p:cNvPicPr>
          <p:nvPr/>
        </p:nvPicPr>
        <p:blipFill>
          <a:blip r:embed="rId2" cstate="print"/>
          <a:stretch>
            <a:fillRect/>
          </a:stretch>
        </p:blipFill>
        <p:spPr>
          <a:xfrm>
            <a:off x="1523735" y="1152962"/>
            <a:ext cx="6096529" cy="4552075"/>
          </a:xfrm>
          <a:prstGeom prst="rect">
            <a:avLst/>
          </a:prstGeom>
        </p:spPr>
      </p:pic>
      <p:sp>
        <p:nvSpPr>
          <p:cNvPr id="3" name="Title 2"/>
          <p:cNvSpPr>
            <a:spLocks noGrp="1"/>
          </p:cNvSpPr>
          <p:nvPr>
            <p:ph type="title"/>
          </p:nvPr>
        </p:nvSpPr>
        <p:spPr>
          <a:xfrm>
            <a:off x="457200" y="3276600"/>
            <a:ext cx="8153400" cy="1219200"/>
          </a:xfrm>
        </p:spPr>
        <p:txBody>
          <a:bodyPr>
            <a:noAutofit/>
          </a:bodyPr>
          <a:lstStyle/>
          <a:p>
            <a:r>
              <a:rPr lang="en-US" sz="8800" dirty="0" smtClean="0"/>
              <a:t>HEROIN:</a:t>
            </a:r>
            <a:r>
              <a:rPr lang="en-US" sz="8800" dirty="0" smtClean="0">
                <a:latin typeface="Vivaldi" pitchFamily="66" charset="0"/>
              </a:rPr>
              <a:t/>
            </a:r>
            <a:br>
              <a:rPr lang="en-US" sz="8800" dirty="0" smtClean="0">
                <a:latin typeface="Vivaldi" pitchFamily="66" charset="0"/>
              </a:rPr>
            </a:br>
            <a:r>
              <a:rPr lang="en-US" sz="7200" dirty="0" smtClean="0">
                <a:solidFill>
                  <a:schemeClr val="bg1"/>
                </a:solidFill>
                <a:latin typeface="Vivaldi" pitchFamily="66" charset="0"/>
              </a:rPr>
              <a:t>The People Involved…</a:t>
            </a:r>
            <a:endParaRPr lang="en-US" sz="7200" dirty="0">
              <a:solidFill>
                <a:schemeClr val="bg1"/>
              </a:solidFill>
              <a:latin typeface="Vivaldi"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fazal and title.jpg"/>
          <p:cNvPicPr>
            <a:picLocks noChangeAspect="1"/>
          </p:cNvPicPr>
          <p:nvPr/>
        </p:nvPicPr>
        <p:blipFill>
          <a:blip r:embed="rId2" cstate="print"/>
          <a:stretch>
            <a:fillRect/>
          </a:stretch>
        </p:blipFill>
        <p:spPr>
          <a:xfrm>
            <a:off x="0" y="1752600"/>
            <a:ext cx="8572500" cy="33337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3" name="Title 2"/>
          <p:cNvSpPr>
            <a:spLocks noGrp="1"/>
          </p:cNvSpPr>
          <p:nvPr>
            <p:ph type="title"/>
          </p:nvPr>
        </p:nvSpPr>
        <p:spPr>
          <a:xfrm>
            <a:off x="381000" y="533400"/>
            <a:ext cx="8229600" cy="1219200"/>
          </a:xfrm>
        </p:spPr>
        <p:txBody>
          <a:bodyPr>
            <a:noAutofit/>
          </a:bodyPr>
          <a:lstStyle/>
          <a:p>
            <a:r>
              <a:rPr lang="en-US" sz="8800" dirty="0" smtClean="0">
                <a:latin typeface="Vivaldi" pitchFamily="66" charset="0"/>
              </a:rPr>
              <a:t>Farmers &amp; Cooks…</a:t>
            </a:r>
            <a:endParaRPr lang="en-US" sz="8800" dirty="0">
              <a:latin typeface="Vivaldi" pitchFamily="66" charset="0"/>
            </a:endParaRPr>
          </a:p>
        </p:txBody>
      </p:sp>
      <p:pic>
        <p:nvPicPr>
          <p:cNvPr id="6" name="Picture 5" descr="chemist.jpg"/>
          <p:cNvPicPr>
            <a:picLocks noChangeAspect="1"/>
          </p:cNvPicPr>
          <p:nvPr/>
        </p:nvPicPr>
        <p:blipFill>
          <a:blip r:embed="rId3" cstate="print"/>
          <a:stretch>
            <a:fillRect/>
          </a:stretch>
        </p:blipFill>
        <p:spPr>
          <a:xfrm>
            <a:off x="2286000" y="5105400"/>
            <a:ext cx="1841500" cy="10414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229600" cy="4572000"/>
          </a:xfrm>
        </p:spPr>
        <p:txBody>
          <a:bodyPr>
            <a:normAutofit/>
          </a:bodyPr>
          <a:lstStyle/>
          <a:p>
            <a:r>
              <a:rPr lang="en-US" sz="1800" dirty="0" smtClean="0"/>
              <a:t>The farmers grow poppy on their own or someone else’s land.  Most of them are forced into this position due to poverty.  The poppy is a valuable crop and will make them the most money.  Now the farmers are in it for the money, but not in the same way the dealers are.  The farmers only really care about their families and making enough so they can support them.  Many of them would rather grow different, legal, crops if they made as much money as the poppy, but sadly this isn’t the case.  </a:t>
            </a:r>
            <a:endParaRPr lang="en-US" sz="1800" dirty="0"/>
          </a:p>
        </p:txBody>
      </p:sp>
      <p:pic>
        <p:nvPicPr>
          <p:cNvPr id="4" name="Picture 3" descr="farmer 3.jpg"/>
          <p:cNvPicPr>
            <a:picLocks noChangeAspect="1"/>
          </p:cNvPicPr>
          <p:nvPr/>
        </p:nvPicPr>
        <p:blipFill>
          <a:blip r:embed="rId2" cstate="print"/>
          <a:stretch>
            <a:fillRect/>
          </a:stretch>
        </p:blipFill>
        <p:spPr>
          <a:xfrm>
            <a:off x="2133600" y="2286000"/>
            <a:ext cx="4591050" cy="2898390"/>
          </a:xfrm>
          <a:prstGeom prst="ellipse">
            <a:avLst/>
          </a:prstGeom>
          <a:ln>
            <a:noFill/>
          </a:ln>
          <a:effectLst>
            <a:softEdge rad="112500"/>
          </a:effectLst>
        </p:spPr>
      </p:pic>
      <p:sp>
        <p:nvSpPr>
          <p:cNvPr id="5" name="Content Placeholder 1"/>
          <p:cNvSpPr txBox="1">
            <a:spLocks/>
          </p:cNvSpPr>
          <p:nvPr/>
        </p:nvSpPr>
        <p:spPr>
          <a:xfrm>
            <a:off x="381000" y="5181600"/>
            <a:ext cx="8229600" cy="1219200"/>
          </a:xfrm>
          <a:prstGeom prst="rect">
            <a:avLst/>
          </a:prstGeom>
        </p:spPr>
        <p:txBody>
          <a:bodyPr vert="horz">
            <a:normAutofit/>
          </a:bodyPr>
          <a:lstStyle/>
          <a:p>
            <a:pPr marL="274320" marR="0" lvl="0" indent="-27432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The cooks (or chemists) are often found in the same position of the farmers.  Most are in it to feed and support their families.  Cooks usually work closer with whoever owns the heroin than the farmers and take more risk.</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Providing financial aid to the farmers and chemists of poppies could give them a chance to switch crops. (Subsidies, advanced agricultural resources)</a:t>
            </a:r>
          </a:p>
          <a:p>
            <a:r>
              <a:rPr lang="en-US" dirty="0" smtClean="0"/>
              <a:t>Chemists and farmers may also benefit from vocational rehabilitation, affording them an opportunity to find work aside from the drug trade.</a:t>
            </a:r>
          </a:p>
          <a:p>
            <a:r>
              <a:rPr lang="en-US" dirty="0" smtClean="0">
                <a:solidFill>
                  <a:srgbClr val="C00000"/>
                </a:solidFill>
              </a:rPr>
              <a:t>CON</a:t>
            </a:r>
            <a:r>
              <a:rPr lang="en-US" dirty="0" smtClean="0"/>
              <a:t>: Such resources may be hard to come by for many agricultural areas, possibly making the cost not worth the effort.</a:t>
            </a:r>
            <a:endParaRPr lang="en-US" dirty="0"/>
          </a:p>
        </p:txBody>
      </p:sp>
      <p:sp>
        <p:nvSpPr>
          <p:cNvPr id="3" name="Title 2"/>
          <p:cNvSpPr>
            <a:spLocks noGrp="1"/>
          </p:cNvSpPr>
          <p:nvPr>
            <p:ph type="title"/>
          </p:nvPr>
        </p:nvSpPr>
        <p:spPr/>
        <p:txBody>
          <a:bodyPr/>
          <a:lstStyle/>
          <a:p>
            <a:r>
              <a:rPr lang="en-US" dirty="0" smtClean="0"/>
              <a:t>Influence on Farmers and Cooks?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8000" dirty="0" smtClean="0">
                <a:latin typeface="Vivaldi" pitchFamily="66" charset="0"/>
              </a:rPr>
              <a:t>Smugglers &amp; Mules…</a:t>
            </a:r>
            <a:endParaRPr lang="en-US" sz="8000" dirty="0">
              <a:latin typeface="Vivaldi" pitchFamily="66" charset="0"/>
            </a:endParaRPr>
          </a:p>
        </p:txBody>
      </p:sp>
      <p:pic>
        <p:nvPicPr>
          <p:cNvPr id="4" name="Picture 3" descr="mule 2.jpg"/>
          <p:cNvPicPr>
            <a:picLocks noChangeAspect="1"/>
          </p:cNvPicPr>
          <p:nvPr/>
        </p:nvPicPr>
        <p:blipFill>
          <a:blip r:embed="rId2" cstate="print"/>
          <a:stretch>
            <a:fillRect/>
          </a:stretch>
        </p:blipFill>
        <p:spPr>
          <a:xfrm>
            <a:off x="990600" y="1905000"/>
            <a:ext cx="3175000" cy="20701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5" name="Picture 4" descr="smuggled 2.jpg"/>
          <p:cNvPicPr>
            <a:picLocks noChangeAspect="1"/>
          </p:cNvPicPr>
          <p:nvPr/>
        </p:nvPicPr>
        <p:blipFill>
          <a:blip r:embed="rId3" cstate="print"/>
          <a:stretch>
            <a:fillRect/>
          </a:stretch>
        </p:blipFill>
        <p:spPr>
          <a:xfrm>
            <a:off x="6477000" y="2438400"/>
            <a:ext cx="792480" cy="1057656"/>
          </a:xfrm>
          <a:prstGeom prst="rect">
            <a:avLst/>
          </a:prstGeom>
          <a:ln>
            <a:noFill/>
          </a:ln>
          <a:effectLst>
            <a:outerShdw blurRad="190500" algn="tl" rotWithShape="0">
              <a:srgbClr val="000000">
                <a:alpha val="70000"/>
              </a:srgbClr>
            </a:outerShdw>
          </a:effectLst>
        </p:spPr>
      </p:pic>
      <p:pic>
        <p:nvPicPr>
          <p:cNvPr id="6" name="Picture 5" descr="mule 1.jpg"/>
          <p:cNvPicPr>
            <a:picLocks noChangeAspect="1"/>
          </p:cNvPicPr>
          <p:nvPr/>
        </p:nvPicPr>
        <p:blipFill>
          <a:blip r:embed="rId4" cstate="print"/>
          <a:stretch>
            <a:fillRect/>
          </a:stretch>
        </p:blipFill>
        <p:spPr>
          <a:xfrm>
            <a:off x="4267200" y="4191000"/>
            <a:ext cx="1933575" cy="144780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202</TotalTime>
  <Words>1440</Words>
  <Application>Microsoft Office PowerPoint</Application>
  <PresentationFormat>On-screen Show (4:3)</PresentationFormat>
  <Paragraphs>79</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Paper</vt:lpstr>
      <vt:lpstr>The Social Process of HEROIN and How  to  Influence?</vt:lpstr>
      <vt:lpstr>First Things First…</vt:lpstr>
      <vt:lpstr>Slide 3</vt:lpstr>
      <vt:lpstr>What is Influence?</vt:lpstr>
      <vt:lpstr>HEROIN: The People Involved…</vt:lpstr>
      <vt:lpstr>Farmers &amp; Cooks…</vt:lpstr>
      <vt:lpstr>Slide 7</vt:lpstr>
      <vt:lpstr>Influence on Farmers and Cooks?</vt:lpstr>
      <vt:lpstr>Smugglers &amp; Mules…</vt:lpstr>
      <vt:lpstr>Slide 10</vt:lpstr>
      <vt:lpstr>Influence on Smugglers and Mules?</vt:lpstr>
      <vt:lpstr>Dealers…</vt:lpstr>
      <vt:lpstr>Slide 13</vt:lpstr>
      <vt:lpstr>Influence on Dealers?</vt:lpstr>
      <vt:lpstr>D.E.A. &amp; Government…</vt:lpstr>
      <vt:lpstr>GOVERNMENT:</vt:lpstr>
      <vt:lpstr>Drug Enforcement Agency:</vt:lpstr>
      <vt:lpstr>Slide 18</vt:lpstr>
      <vt:lpstr>Influence on Authority?</vt:lpstr>
      <vt:lpstr>Addicts…</vt:lpstr>
      <vt:lpstr>Slide 21</vt:lpstr>
      <vt:lpstr>Willful Users</vt:lpstr>
      <vt:lpstr>Reluctant Users</vt:lpstr>
      <vt:lpstr>Influence on Addicts?</vt:lpstr>
      <vt:lpstr>Conclusion…</vt:lpstr>
      <vt:lpstr>Slide 26</vt:lpstr>
      <vt:lpstr>Slide 27</vt:lpstr>
    </vt:vector>
  </TitlesOfParts>
  <Company>SCA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nparks</dc:creator>
  <cp:lastModifiedBy>mhendrickson</cp:lastModifiedBy>
  <cp:revision>39</cp:revision>
  <dcterms:created xsi:type="dcterms:W3CDTF">2011-03-22T16:02:11Z</dcterms:created>
  <dcterms:modified xsi:type="dcterms:W3CDTF">2011-03-24T15:06:35Z</dcterms:modified>
</cp:coreProperties>
</file>